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7"/>
  </p:notesMasterIdLst>
  <p:handoutMasterIdLst>
    <p:handoutMasterId r:id="rId48"/>
  </p:handoutMasterIdLst>
  <p:sldIdLst>
    <p:sldId id="355" r:id="rId7"/>
    <p:sldId id="383" r:id="rId8"/>
    <p:sldId id="389" r:id="rId9"/>
    <p:sldId id="385" r:id="rId10"/>
    <p:sldId id="386" r:id="rId11"/>
    <p:sldId id="390" r:id="rId12"/>
    <p:sldId id="387" r:id="rId13"/>
    <p:sldId id="388" r:id="rId14"/>
    <p:sldId id="392" r:id="rId15"/>
    <p:sldId id="393" r:id="rId16"/>
    <p:sldId id="394" r:id="rId17"/>
    <p:sldId id="395" r:id="rId18"/>
    <p:sldId id="396" r:id="rId19"/>
    <p:sldId id="398" r:id="rId20"/>
    <p:sldId id="397" r:id="rId21"/>
    <p:sldId id="399" r:id="rId22"/>
    <p:sldId id="391" r:id="rId23"/>
    <p:sldId id="401" r:id="rId24"/>
    <p:sldId id="403" r:id="rId25"/>
    <p:sldId id="402" r:id="rId26"/>
    <p:sldId id="404" r:id="rId27"/>
    <p:sldId id="405" r:id="rId28"/>
    <p:sldId id="406" r:id="rId29"/>
    <p:sldId id="407" r:id="rId30"/>
    <p:sldId id="400" r:id="rId31"/>
    <p:sldId id="408" r:id="rId32"/>
    <p:sldId id="409" r:id="rId33"/>
    <p:sldId id="410" r:id="rId34"/>
    <p:sldId id="411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2" r:id="rId45"/>
    <p:sldId id="421" r:id="rId4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0" autoAdjust="0"/>
    <p:restoredTop sz="88272" autoAdjust="0"/>
  </p:normalViewPr>
  <p:slideViewPr>
    <p:cSldViewPr snapToGrid="0">
      <p:cViewPr>
        <p:scale>
          <a:sx n="119" d="100"/>
          <a:sy n="119" d="100"/>
        </p:scale>
        <p:origin x="581" y="-7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12/04/2020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12/04/2020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Box von Chrome, </a:t>
            </a:r>
            <a:r>
              <a:rPr lang="en-US" dirty="0" err="1"/>
              <a:t>bei</a:t>
            </a:r>
            <a:r>
              <a:rPr lang="en-US" dirty="0"/>
              <a:t> Chrome join </a:t>
            </a:r>
            <a:r>
              <a:rPr lang="en-US" dirty="0" err="1"/>
              <a:t>Fehler</a:t>
            </a:r>
            <a:r>
              <a:rPr lang="en-US" dirty="0"/>
              <a:t>!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05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9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31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Model-view-controller-architecture_fig7_32024958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1903469"/>
          </a:xfrm>
        </p:spPr>
        <p:txBody>
          <a:bodyPr/>
          <a:lstStyle/>
          <a:p>
            <a:r>
              <a:rPr lang="de-DE" dirty="0"/>
              <a:t>Team: </a:t>
            </a:r>
            <a:r>
              <a:rPr lang="de-DE" dirty="0" err="1"/>
              <a:t>Xlink</a:t>
            </a:r>
            <a:r>
              <a:rPr lang="de-DE" dirty="0"/>
              <a:t> (XL)</a:t>
            </a:r>
          </a:p>
          <a:p>
            <a:r>
              <a:rPr lang="de-DE" dirty="0"/>
              <a:t>Supervisors: Prof. Brüggemann-Klein, </a:t>
            </a:r>
            <a:r>
              <a:rPr lang="de-DE" dirty="0" err="1"/>
              <a:t>P.Ulrich</a:t>
            </a:r>
            <a:endParaRPr lang="de-DE" dirty="0"/>
          </a:p>
          <a:p>
            <a:r>
              <a:rPr lang="de-DE" dirty="0"/>
              <a:t>Technische Universität München</a:t>
            </a:r>
          </a:p>
          <a:p>
            <a:r>
              <a:rPr lang="en-DE" dirty="0"/>
              <a:t>1</a:t>
            </a:r>
            <a:r>
              <a:rPr lang="en-US" dirty="0"/>
              <a:t>6.04.2020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Bachelor Praktikum – XML Technologien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XSLT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Transformiert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XML 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, </a:t>
            </a:r>
            <a:r>
              <a:rPr lang="en-US" dirty="0" err="1"/>
              <a:t>durch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 err="1"/>
              <a:t>xsl</a:t>
            </a:r>
            <a:r>
              <a:rPr lang="en-US" dirty="0"/>
              <a:t> </a:t>
            </a:r>
            <a:r>
              <a:rPr lang="en-US" dirty="0" err="1"/>
              <a:t>Prozessor</a:t>
            </a:r>
            <a:r>
              <a:rPr lang="en-US" dirty="0"/>
              <a:t>, in </a:t>
            </a:r>
            <a:r>
              <a:rPr lang="en-US" dirty="0" err="1"/>
              <a:t>ein</a:t>
            </a:r>
            <a:br>
              <a:rPr lang="en-US" dirty="0"/>
            </a:b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anderen</a:t>
            </a:r>
            <a:br>
              <a:rPr lang="en-US" dirty="0"/>
            </a:br>
            <a:r>
              <a:rPr lang="en-US" dirty="0"/>
              <a:t>Formats (</a:t>
            </a:r>
            <a:r>
              <a:rPr lang="en-US" dirty="0" err="1"/>
              <a:t>zB</a:t>
            </a:r>
            <a:r>
              <a:rPr lang="en-US" dirty="0"/>
              <a:t>. HTML)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DC8C54-90BA-4026-AECA-3DE301D4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6" y="1931720"/>
            <a:ext cx="5849067" cy="38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SVG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Standardisierte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skalierbare</a:t>
            </a:r>
            <a:r>
              <a:rPr lang="en-US" dirty="0"/>
              <a:t> </a:t>
            </a:r>
            <a:r>
              <a:rPr lang="en-US" dirty="0" err="1"/>
              <a:t>Vektorgraphik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DC8C54-90BA-4026-AECA-3DE301D4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96" y="1931720"/>
            <a:ext cx="5849067" cy="38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HTML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XML, </a:t>
            </a:r>
            <a:r>
              <a:rPr lang="en-US" dirty="0" err="1"/>
              <a:t>jedoch</a:t>
            </a:r>
            <a:br>
              <a:rPr lang="en-US" dirty="0"/>
            </a:b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vordefinierten</a:t>
            </a:r>
            <a:r>
              <a:rPr lang="en-US" dirty="0"/>
              <a:t>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Browser </a:t>
            </a:r>
            <a:r>
              <a:rPr lang="en-US" dirty="0" err="1"/>
              <a:t>können</a:t>
            </a:r>
            <a:r>
              <a:rPr lang="en-US" dirty="0"/>
              <a:t> HTML</a:t>
            </a:r>
            <a:br>
              <a:rPr lang="en-US" dirty="0"/>
            </a:b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rendern</a:t>
            </a:r>
            <a:r>
              <a:rPr lang="en-US" dirty="0"/>
              <a:t>, um </a:t>
            </a:r>
            <a:r>
              <a:rPr lang="en-US" dirty="0" err="1"/>
              <a:t>ein</a:t>
            </a:r>
            <a:br>
              <a:rPr lang="en-US" dirty="0"/>
            </a:br>
            <a:r>
              <a:rPr lang="en-US" dirty="0" err="1"/>
              <a:t>visuelles</a:t>
            </a:r>
            <a:r>
              <a:rPr lang="en-US" dirty="0"/>
              <a:t> Bild </a:t>
            </a:r>
            <a:r>
              <a:rPr lang="en-US" dirty="0" err="1"/>
              <a:t>für</a:t>
            </a:r>
            <a:r>
              <a:rPr lang="en-US" dirty="0"/>
              <a:t> den</a:t>
            </a:r>
            <a:br>
              <a:rPr lang="en-US" dirty="0"/>
            </a:br>
            <a:r>
              <a:rPr lang="en-US" dirty="0"/>
              <a:t>Client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kreieren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4D12180-70ED-4E63-9762-E5474D9E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78" y="1762188"/>
            <a:ext cx="5975685" cy="41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DocBook</a:t>
            </a:r>
            <a:br>
              <a:rPr lang="de-DE" dirty="0"/>
            </a:b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Dokumentation</a:t>
            </a:r>
            <a:r>
              <a:rPr lang="en-US" dirty="0"/>
              <a:t> des</a:t>
            </a:r>
            <a:br>
              <a:rPr lang="en-US" dirty="0"/>
            </a:b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mittels</a:t>
            </a:r>
            <a:br>
              <a:rPr lang="en-US" dirty="0"/>
            </a:br>
            <a:r>
              <a:rPr lang="en-US" dirty="0" err="1"/>
              <a:t>DocBook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138747-1AB2-49A2-97C0-A5891CD2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589" y="1861225"/>
            <a:ext cx="6124074" cy="42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BaseX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XML </a:t>
            </a:r>
            <a:r>
              <a:rPr lang="en-US" dirty="0" err="1"/>
              <a:t>Datenbank</a:t>
            </a:r>
            <a:r>
              <a:rPr lang="en-US" dirty="0"/>
              <a:t> Management System und </a:t>
            </a: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Prozessor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Server der </a:t>
            </a:r>
            <a:r>
              <a:rPr lang="en-US" dirty="0" err="1"/>
              <a:t>essenzielle</a:t>
            </a:r>
            <a:r>
              <a:rPr lang="en-US" dirty="0"/>
              <a:t> APIs,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zB</a:t>
            </a:r>
            <a:r>
              <a:rPr lang="en-US" dirty="0"/>
              <a:t>. </a:t>
            </a:r>
            <a:r>
              <a:rPr lang="en-US" dirty="0" err="1"/>
              <a:t>RestXQ</a:t>
            </a:r>
            <a:r>
              <a:rPr lang="en-US" dirty="0"/>
              <a:t> </a:t>
            </a:r>
            <a:r>
              <a:rPr lang="en-US" dirty="0" err="1"/>
              <a:t>anbietet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15E66CE-8B21-48CB-A85E-C72FAD5F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8" y="3826043"/>
            <a:ext cx="8999621" cy="22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5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Maven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Management und Automation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Client </a:t>
            </a:r>
            <a:r>
              <a:rPr lang="en-US" dirty="0" err="1"/>
              <a:t>Lösung</a:t>
            </a:r>
            <a:r>
              <a:rPr lang="en-US" dirty="0"/>
              <a:t>: Jetty Web Server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C2D40F2-FE42-4CED-9203-E05A63C9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886"/>
            <a:ext cx="9144000" cy="23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9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Visuelle Elemente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Tisch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Fünf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“</a:t>
            </a:r>
            <a:r>
              <a:rPr lang="en-US" dirty="0" err="1"/>
              <a:t>Sitze</a:t>
            </a:r>
            <a:r>
              <a:rPr lang="en-US" dirty="0"/>
              <a:t>” </a:t>
            </a:r>
            <a:r>
              <a:rPr lang="en-US" dirty="0" err="1"/>
              <a:t>inklusive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und </a:t>
            </a:r>
            <a:r>
              <a:rPr lang="en-US" dirty="0" err="1"/>
              <a:t>Kontoständen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Dealer Platz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Spielprotokoll</a:t>
            </a:r>
            <a:endParaRPr lang="en-US" dirty="0"/>
          </a:p>
          <a:p>
            <a:pPr lvl="2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Interaktive</a:t>
            </a:r>
            <a:r>
              <a:rPr lang="en-US" dirty="0"/>
              <a:t> </a:t>
            </a:r>
            <a:r>
              <a:rPr lang="en-US" dirty="0" err="1"/>
              <a:t>Spielknöpfe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15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Klassisches</a:t>
            </a:r>
            <a:r>
              <a:rPr lang="en-US" dirty="0"/>
              <a:t> </a:t>
            </a:r>
            <a:r>
              <a:rPr lang="en-US" dirty="0" err="1"/>
              <a:t>Französisches</a:t>
            </a:r>
            <a:r>
              <a:rPr lang="en-US" dirty="0"/>
              <a:t> 52er Blatt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Farben</a:t>
            </a:r>
            <a:r>
              <a:rPr lang="en-US" dirty="0"/>
              <a:t>: </a:t>
            </a:r>
            <a:r>
              <a:rPr lang="en-US" dirty="0" err="1"/>
              <a:t>Herz</a:t>
            </a:r>
            <a:r>
              <a:rPr lang="en-US" dirty="0"/>
              <a:t>, </a:t>
            </a:r>
            <a:r>
              <a:rPr lang="en-US" dirty="0" err="1"/>
              <a:t>Raute</a:t>
            </a:r>
            <a:r>
              <a:rPr lang="en-US" dirty="0"/>
              <a:t>, </a:t>
            </a:r>
            <a:r>
              <a:rPr lang="en-US" dirty="0" err="1"/>
              <a:t>Pik</a:t>
            </a:r>
            <a:r>
              <a:rPr lang="en-US" dirty="0"/>
              <a:t>, </a:t>
            </a:r>
            <a:r>
              <a:rPr lang="en-US" dirty="0" err="1"/>
              <a:t>Kreuz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Werte</a:t>
            </a:r>
            <a:r>
              <a:rPr lang="en-US" dirty="0"/>
              <a:t>: 2-10, </a:t>
            </a:r>
            <a:r>
              <a:rPr lang="en-US" dirty="0" err="1"/>
              <a:t>Bube</a:t>
            </a:r>
            <a:r>
              <a:rPr lang="en-US" dirty="0"/>
              <a:t>, Dame, König, 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Aufbau der </a:t>
            </a:r>
            <a:r>
              <a:rPr lang="en-US" dirty="0" err="1"/>
              <a:t>Symbole</a:t>
            </a:r>
            <a:r>
              <a:rPr lang="en-US" dirty="0"/>
              <a:t>: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Einfaches</a:t>
            </a:r>
            <a:r>
              <a:rPr lang="en-US" dirty="0"/>
              <a:t> Symbol </a:t>
            </a:r>
            <a:r>
              <a:rPr lang="en-US" dirty="0" err="1"/>
              <a:t>zeichnen</a:t>
            </a:r>
            <a:r>
              <a:rPr lang="en-US" dirty="0"/>
              <a:t> und in </a:t>
            </a:r>
            <a:r>
              <a:rPr lang="en-US" dirty="0" err="1"/>
              <a:t>einem</a:t>
            </a:r>
            <a:r>
              <a:rPr lang="en-US" dirty="0"/>
              <a:t> SVG </a:t>
            </a:r>
            <a:r>
              <a:rPr lang="en-US" dirty="0" err="1"/>
              <a:t>defs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id </a:t>
            </a:r>
            <a:r>
              <a:rPr lang="en-US" dirty="0" err="1"/>
              <a:t>einpacken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Mehrfachsymbole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geschicktes</a:t>
            </a:r>
            <a:r>
              <a:rPr lang="en-US" dirty="0"/>
              <a:t> </a:t>
            </a:r>
            <a:r>
              <a:rPr lang="en-US" dirty="0" err="1"/>
              <a:t>transformieren</a:t>
            </a:r>
            <a:r>
              <a:rPr lang="en-US" dirty="0"/>
              <a:t> und </a:t>
            </a:r>
            <a:r>
              <a:rPr lang="en-US" dirty="0" err="1"/>
              <a:t>spiegeln</a:t>
            </a:r>
            <a:r>
              <a:rPr lang="en-US" dirty="0"/>
              <a:t> der </a:t>
            </a:r>
            <a:r>
              <a:rPr lang="en-US" dirty="0" err="1"/>
              <a:t>einfachen</a:t>
            </a:r>
            <a:r>
              <a:rPr lang="en-US" dirty="0"/>
              <a:t> </a:t>
            </a:r>
            <a:r>
              <a:rPr lang="en-US" dirty="0" err="1"/>
              <a:t>Symbole</a:t>
            </a:r>
            <a:r>
              <a:rPr lang="en-US" dirty="0"/>
              <a:t> (1 Symbol (</a:t>
            </a:r>
            <a:r>
              <a:rPr lang="en-US" dirty="0" err="1"/>
              <a:t>verdoppeln</a:t>
            </a:r>
            <a:r>
              <a:rPr lang="en-US" dirty="0"/>
              <a:t> und </a:t>
            </a:r>
            <a:r>
              <a:rPr lang="en-US" dirty="0" err="1"/>
              <a:t>kleiner</a:t>
            </a:r>
            <a:r>
              <a:rPr lang="en-US" dirty="0"/>
              <a:t> </a:t>
            </a:r>
            <a:r>
              <a:rPr lang="en-US" dirty="0" err="1"/>
              <a:t>skalieren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2 </a:t>
            </a:r>
            <a:r>
              <a:rPr lang="en-US" dirty="0" err="1">
                <a:sym typeface="Wingdings" panose="05000000000000000000" pitchFamily="2" charset="2"/>
              </a:rPr>
              <a:t>symbole</a:t>
            </a:r>
            <a:r>
              <a:rPr lang="en-US" dirty="0">
                <a:sym typeface="Wingdings" panose="05000000000000000000" pitchFamily="2" charset="2"/>
              </a:rPr>
              <a:t>, vice versa)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Aufbau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Spielkarte</a:t>
            </a:r>
            <a:r>
              <a:rPr lang="en-US" dirty="0"/>
              <a:t>: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Kartenrand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Zahl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oberem</a:t>
            </a:r>
            <a:r>
              <a:rPr lang="en-US" dirty="0"/>
              <a:t> </a:t>
            </a:r>
            <a:r>
              <a:rPr lang="en-US" dirty="0" err="1"/>
              <a:t>linken</a:t>
            </a:r>
            <a:r>
              <a:rPr lang="en-US" dirty="0"/>
              <a:t> Eck </a:t>
            </a:r>
            <a:r>
              <a:rPr lang="en-US" dirty="0" err="1"/>
              <a:t>skalieren</a:t>
            </a:r>
            <a:r>
              <a:rPr lang="en-US" dirty="0"/>
              <a:t> und </a:t>
            </a:r>
            <a:r>
              <a:rPr lang="en-US" dirty="0" err="1"/>
              <a:t>plazieren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Obrige</a:t>
            </a:r>
            <a:r>
              <a:rPr lang="en-US" dirty="0"/>
              <a:t> </a:t>
            </a:r>
            <a:r>
              <a:rPr lang="en-US" dirty="0" err="1"/>
              <a:t>Zahle</a:t>
            </a:r>
            <a:r>
              <a:rPr lang="en-US" dirty="0"/>
              <a:t> in die </a:t>
            </a:r>
            <a:r>
              <a:rPr lang="en-US" dirty="0" err="1"/>
              <a:t>untere</a:t>
            </a:r>
            <a:r>
              <a:rPr lang="en-US" dirty="0"/>
              <a:t> </a:t>
            </a:r>
            <a:r>
              <a:rPr lang="en-US" dirty="0" err="1"/>
              <a:t>rechte</a:t>
            </a:r>
            <a:r>
              <a:rPr lang="en-US" dirty="0"/>
              <a:t> </a:t>
            </a:r>
            <a:r>
              <a:rPr lang="en-US" dirty="0" err="1"/>
              <a:t>Ecke</a:t>
            </a:r>
            <a:r>
              <a:rPr lang="en-US" dirty="0"/>
              <a:t> </a:t>
            </a:r>
            <a:r>
              <a:rPr lang="en-US" dirty="0" err="1"/>
              <a:t>spiegelen</a:t>
            </a:r>
            <a:endParaRPr lang="en-US" dirty="0"/>
          </a:p>
          <a:p>
            <a:pPr marL="703263" lvl="2" indent="-342900">
              <a:buFont typeface="+mj-lt"/>
              <a:buAutoNum type="arabicPeriod"/>
            </a:pPr>
            <a:r>
              <a:rPr lang="en-US" dirty="0"/>
              <a:t>Symbol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korrespondierender</a:t>
            </a:r>
            <a:r>
              <a:rPr lang="en-US" dirty="0"/>
              <a:t> </a:t>
            </a:r>
            <a:r>
              <a:rPr lang="en-US" dirty="0" err="1"/>
              <a:t>Anzahl</a:t>
            </a:r>
            <a:r>
              <a:rPr lang="en-US" dirty="0"/>
              <a:t> </a:t>
            </a:r>
            <a:r>
              <a:rPr lang="en-US" dirty="0" err="1"/>
              <a:t>hinzufügen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31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Karten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Entitäten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: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Farbe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Wert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Boolsche</a:t>
            </a:r>
            <a:r>
              <a:rPr lang="en-US" dirty="0"/>
              <a:t> </a:t>
            </a:r>
            <a:r>
              <a:rPr lang="en-US" dirty="0" err="1"/>
              <a:t>Flagge</a:t>
            </a:r>
            <a:r>
              <a:rPr lang="en-US" dirty="0"/>
              <a:t> “</a:t>
            </a:r>
            <a:r>
              <a:rPr lang="en-US" dirty="0" err="1"/>
              <a:t>umgekehrt</a:t>
            </a:r>
            <a:r>
              <a:rPr lang="en-US" dirty="0"/>
              <a:t>”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Konstellation</a:t>
            </a:r>
            <a:r>
              <a:rPr lang="en-US" dirty="0"/>
              <a:t> </a:t>
            </a:r>
            <a:r>
              <a:rPr lang="en-US" dirty="0" err="1"/>
              <a:t>ermöglicht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unkomplizierte</a:t>
            </a:r>
            <a:r>
              <a:rPr lang="en-US" dirty="0"/>
              <a:t> Transformation </a:t>
            </a:r>
            <a:r>
              <a:rPr lang="en-US" dirty="0" err="1"/>
              <a:t>im</a:t>
            </a:r>
            <a:r>
              <a:rPr lang="en-US" dirty="0"/>
              <a:t> XSLT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E265210-0300-4736-B21F-BBA5344CA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827" y="1579776"/>
            <a:ext cx="3039083" cy="47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5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Chips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Ein </a:t>
            </a:r>
            <a:r>
              <a:rPr lang="en-US" dirty="0" err="1"/>
              <a:t>einziger</a:t>
            </a:r>
            <a:r>
              <a:rPr lang="en-US" dirty="0"/>
              <a:t> Chip, in dem die </a:t>
            </a:r>
            <a:r>
              <a:rPr lang="en-US" dirty="0" err="1"/>
              <a:t>Höhe</a:t>
            </a:r>
            <a:r>
              <a:rPr lang="en-US" dirty="0"/>
              <a:t> des </a:t>
            </a:r>
            <a:r>
              <a:rPr lang="en-US" dirty="0" err="1"/>
              <a:t>Einsatzes</a:t>
            </a:r>
            <a:r>
              <a:rPr lang="en-US" dirty="0"/>
              <a:t> </a:t>
            </a:r>
            <a:r>
              <a:rPr lang="en-US" dirty="0" err="1"/>
              <a:t>vermerkt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Dynamische</a:t>
            </a:r>
            <a:r>
              <a:rPr lang="en-US" dirty="0"/>
              <a:t> </a:t>
            </a:r>
            <a:r>
              <a:rPr lang="en-US" dirty="0" err="1"/>
              <a:t>Farbanpassung</a:t>
            </a:r>
            <a:r>
              <a:rPr lang="en-US" dirty="0"/>
              <a:t> (</a:t>
            </a:r>
            <a:r>
              <a:rPr lang="en-US" dirty="0" err="1"/>
              <a:t>zB</a:t>
            </a:r>
            <a:r>
              <a:rPr lang="en-US" dirty="0"/>
              <a:t>. &lt;100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Blau</a:t>
            </a:r>
            <a:r>
              <a:rPr lang="en-US" dirty="0">
                <a:sym typeface="Wingdings" panose="05000000000000000000" pitchFamily="2" charset="2"/>
              </a:rPr>
              <a:t>, &gt;5000  Schwarz)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Aufbau der Chips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Einfacher</a:t>
            </a:r>
            <a:r>
              <a:rPr lang="en-US" dirty="0"/>
              <a:t> Kreis 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Randmuster</a:t>
            </a:r>
            <a:r>
              <a:rPr lang="en-US" dirty="0"/>
              <a:t> (</a:t>
            </a:r>
            <a:r>
              <a:rPr lang="en-US" dirty="0" err="1"/>
              <a:t>mittels</a:t>
            </a:r>
            <a:r>
              <a:rPr lang="en-US" dirty="0"/>
              <a:t> “path”)</a:t>
            </a:r>
          </a:p>
          <a:p>
            <a:pPr marL="703263" lvl="2" indent="-342900">
              <a:buFont typeface="+mj-lt"/>
              <a:buAutoNum type="arabicPeriod"/>
            </a:pPr>
            <a:r>
              <a:rPr lang="en-US" dirty="0" err="1"/>
              <a:t>Jede</a:t>
            </a:r>
            <a:r>
              <a:rPr lang="en-US" dirty="0"/>
              <a:t> Chip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Farbe</a:t>
            </a:r>
            <a:r>
              <a:rPr lang="en-US" dirty="0"/>
              <a:t> X </a:t>
            </a:r>
            <a:r>
              <a:rPr lang="en-US" dirty="0" err="1"/>
              <a:t>erhält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Definition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80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Desing</a:t>
            </a:r>
            <a:r>
              <a:rPr lang="de-DE" dirty="0"/>
              <a:t> - Chips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E4AABEC-0007-4151-A630-B33EBB23B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110" y="1673590"/>
            <a:ext cx="7196637" cy="458628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232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Lobby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Startpunkt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dirty="0"/>
              <a:t> </a:t>
            </a:r>
            <a:r>
              <a:rPr lang="en-US" dirty="0" err="1"/>
              <a:t>Spielers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Liste</a:t>
            </a:r>
            <a:r>
              <a:rPr lang="en-US" dirty="0"/>
              <a:t> von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Spielen</a:t>
            </a:r>
            <a:r>
              <a:rPr lang="en-US" dirty="0"/>
              <a:t>, </a:t>
            </a:r>
            <a:r>
              <a:rPr lang="en-US" dirty="0" err="1"/>
              <a:t>verfügbar</a:t>
            </a:r>
            <a:r>
              <a:rPr lang="en-US" dirty="0"/>
              <a:t> und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verfügbar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Spiel </a:t>
            </a:r>
            <a:r>
              <a:rPr lang="en-US" dirty="0" err="1"/>
              <a:t>erstellen</a:t>
            </a:r>
            <a:r>
              <a:rPr lang="en-US" dirty="0"/>
              <a:t>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beitreten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Spielmechanik</a:t>
            </a:r>
            <a:r>
              <a:rPr lang="en-US" dirty="0"/>
              <a:t>: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Spielablauf</a:t>
            </a:r>
            <a:r>
              <a:rPr lang="en-US" dirty="0"/>
              <a:t>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sogenannten</a:t>
            </a:r>
            <a:r>
              <a:rPr lang="en-US" dirty="0"/>
              <a:t> “states”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: “ready”, “bet”, “play”, “continue”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Ein </a:t>
            </a:r>
            <a:r>
              <a:rPr lang="en-US" dirty="0" err="1"/>
              <a:t>Ablauf</a:t>
            </a:r>
            <a:r>
              <a:rPr lang="en-US" dirty="0"/>
              <a:t> von ready bis continue </a:t>
            </a:r>
            <a:r>
              <a:rPr lang="en-US" dirty="0" err="1"/>
              <a:t>bezeichnen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Runde</a:t>
            </a:r>
            <a:r>
              <a:rPr lang="en-US" dirty="0"/>
              <a:t>/</a:t>
            </a:r>
            <a:r>
              <a:rPr lang="en-US" dirty="0" err="1"/>
              <a:t>Cyclus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Ein Spiel </a:t>
            </a:r>
            <a:r>
              <a:rPr lang="en-US" dirty="0" err="1"/>
              <a:t>besteht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1-5 </a:t>
            </a:r>
            <a:r>
              <a:rPr lang="en-US" dirty="0" err="1"/>
              <a:t>Spielern</a:t>
            </a:r>
            <a:endParaRPr lang="en-US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muss auf den Zug des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warten</a:t>
            </a:r>
            <a:r>
              <a:rPr lang="en-US" dirty="0"/>
              <a:t> (“</a:t>
            </a:r>
            <a:r>
              <a:rPr lang="en-US" dirty="0" err="1"/>
              <a:t>activePlayer</a:t>
            </a:r>
            <a:r>
              <a:rPr lang="en-US" dirty="0"/>
              <a:t>”)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Spezial</a:t>
            </a:r>
            <a:r>
              <a:rPr lang="en-US" dirty="0"/>
              <a:t> state </a:t>
            </a:r>
            <a:r>
              <a:rPr lang="en-US" dirty="0">
                <a:sym typeface="Wingdings" panose="05000000000000000000" pitchFamily="2" charset="2"/>
              </a:rPr>
              <a:t> “deleted” (</a:t>
            </a:r>
            <a:r>
              <a:rPr lang="en-US" dirty="0" err="1">
                <a:sym typeface="Wingdings" panose="05000000000000000000" pitchFamily="2" charset="2"/>
              </a:rPr>
              <a:t>wenn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Spieler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mehr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Spiel </a:t>
            </a:r>
            <a:r>
              <a:rPr lang="en-US" dirty="0" err="1">
                <a:sym typeface="Wingdings" panose="05000000000000000000" pitchFamily="2" charset="2"/>
              </a:rPr>
              <a:t>sind</a:t>
            </a:r>
            <a:r>
              <a:rPr lang="en-US" dirty="0">
                <a:sym typeface="Wingdings" panose="05000000000000000000" pitchFamily="2" charset="2"/>
              </a:rPr>
              <a:t>) (</a:t>
            </a:r>
            <a:r>
              <a:rPr lang="en-US" dirty="0" err="1">
                <a:sym typeface="Wingdings" panose="05000000000000000000" pitchFamily="2" charset="2"/>
              </a:rPr>
              <a:t>warum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haben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wir</a:t>
            </a:r>
            <a:r>
              <a:rPr lang="en-US" dirty="0">
                <a:sym typeface="Wingdings" panose="05000000000000000000" pitchFamily="2" charset="2"/>
              </a:rPr>
              <a:t> das </a:t>
            </a:r>
            <a:r>
              <a:rPr lang="en-US" dirty="0" err="1">
                <a:sym typeface="Wingdings" panose="05000000000000000000" pitchFamily="2" charset="2"/>
              </a:rPr>
              <a:t>nochmal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gemacht</a:t>
            </a:r>
            <a:r>
              <a:rPr lang="en-US" dirty="0">
                <a:sym typeface="Wingdings" panose="05000000000000000000" pitchFamily="2" charset="2"/>
              </a:rPr>
              <a:t>?)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Boolsches</a:t>
            </a:r>
            <a:r>
              <a:rPr lang="en-US" dirty="0">
                <a:sym typeface="Wingdings" panose="05000000000000000000" pitchFamily="2" charset="2"/>
              </a:rPr>
              <a:t> Element “available” </a:t>
            </a:r>
            <a:r>
              <a:rPr lang="en-US" dirty="0" err="1">
                <a:sym typeface="Wingdings" panose="05000000000000000000" pitchFamily="2" charset="2"/>
              </a:rPr>
              <a:t>signalisiert</a:t>
            </a:r>
            <a:r>
              <a:rPr lang="en-US" dirty="0">
                <a:sym typeface="Wingdings" panose="05000000000000000000" pitchFamily="2" charset="2"/>
              </a:rPr>
              <a:t> der Lobby, </a:t>
            </a:r>
            <a:r>
              <a:rPr lang="en-US" dirty="0" err="1">
                <a:sym typeface="Wingdings" panose="05000000000000000000" pitchFamily="2" charset="2"/>
              </a:rPr>
              <a:t>wann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</a:t>
            </a:r>
            <a:r>
              <a:rPr lang="en-US" dirty="0">
                <a:sym typeface="Wingdings" panose="05000000000000000000" pitchFamily="2" charset="2"/>
              </a:rPr>
              <a:t> Spiel </a:t>
            </a:r>
            <a:r>
              <a:rPr lang="en-US" dirty="0" err="1">
                <a:sym typeface="Wingdings" panose="05000000000000000000" pitchFamily="2" charset="2"/>
              </a:rPr>
              <a:t>joinbar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ist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Joinen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kann</a:t>
            </a:r>
            <a:r>
              <a:rPr lang="en-US" dirty="0">
                <a:sym typeface="Wingdings" panose="05000000000000000000" pitchFamily="2" charset="2"/>
              </a:rPr>
              <a:t> man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in der ready Phase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3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Spielablauf</a:t>
            </a:r>
            <a:endParaRPr lang="en-US" sz="18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Jeder</a:t>
            </a:r>
            <a:r>
              <a:rPr lang="en-US" sz="1600" dirty="0"/>
              <a:t> </a:t>
            </a:r>
            <a:r>
              <a:rPr lang="en-US" sz="1600" dirty="0" err="1"/>
              <a:t>gejointe</a:t>
            </a:r>
            <a:r>
              <a:rPr lang="en-US" sz="1600" dirty="0"/>
              <a:t> </a:t>
            </a:r>
            <a:r>
              <a:rPr lang="en-US" sz="1600" dirty="0" err="1"/>
              <a:t>Spieler</a:t>
            </a:r>
            <a:r>
              <a:rPr lang="en-US" sz="1600" dirty="0"/>
              <a:t> </a:t>
            </a:r>
            <a:r>
              <a:rPr lang="en-US" sz="1600" dirty="0" err="1"/>
              <a:t>startet</a:t>
            </a:r>
            <a:r>
              <a:rPr lang="en-US" sz="1600" dirty="0"/>
              <a:t> </a:t>
            </a:r>
            <a:r>
              <a:rPr lang="en-US" sz="1600" dirty="0" err="1"/>
              <a:t>mit</a:t>
            </a:r>
            <a:r>
              <a:rPr lang="en-US" sz="1600" dirty="0"/>
              <a:t> 10.000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Ziel</a:t>
            </a:r>
            <a:r>
              <a:rPr lang="en-US" sz="1600" dirty="0"/>
              <a:t>: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maximieren</a:t>
            </a:r>
            <a:r>
              <a:rPr lang="en-US" sz="1600" dirty="0"/>
              <a:t>, </a:t>
            </a:r>
            <a:r>
              <a:rPr lang="en-US" sz="1600" dirty="0" err="1"/>
              <a:t>indem</a:t>
            </a:r>
            <a:r>
              <a:rPr lang="en-US" sz="1600" dirty="0"/>
              <a:t> man </a:t>
            </a:r>
            <a:r>
              <a:rPr lang="en-US" sz="1600" dirty="0" err="1"/>
              <a:t>gegen</a:t>
            </a:r>
            <a:r>
              <a:rPr lang="en-US" sz="1600" dirty="0"/>
              <a:t> den Dealer </a:t>
            </a:r>
            <a:r>
              <a:rPr lang="en-US" sz="1600" dirty="0" err="1"/>
              <a:t>gewinnt</a:t>
            </a:r>
            <a:endParaRPr lang="en-US" sz="1600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Spieler</a:t>
            </a:r>
            <a:r>
              <a:rPr lang="en-US" sz="1600" dirty="0"/>
              <a:t>, </a:t>
            </a:r>
            <a:r>
              <a:rPr lang="en-US" sz="1600" dirty="0" err="1"/>
              <a:t>deren</a:t>
            </a:r>
            <a:r>
              <a:rPr lang="en-US" sz="1600" dirty="0"/>
              <a:t> </a:t>
            </a:r>
            <a:r>
              <a:rPr lang="en-US" sz="1600" dirty="0" err="1"/>
              <a:t>Kontostand</a:t>
            </a:r>
            <a:r>
              <a:rPr lang="en-US" sz="1600" dirty="0"/>
              <a:t> </a:t>
            </a:r>
            <a:r>
              <a:rPr lang="en-US" sz="1600" dirty="0" err="1"/>
              <a:t>nicht</a:t>
            </a:r>
            <a:r>
              <a:rPr lang="en-US" sz="1600" dirty="0"/>
              <a:t> </a:t>
            </a:r>
            <a:r>
              <a:rPr lang="en-US" sz="1600" dirty="0" err="1"/>
              <a:t>ausreicht</a:t>
            </a:r>
            <a:r>
              <a:rPr lang="en-US" sz="1600" dirty="0"/>
              <a:t> </a:t>
            </a:r>
            <a:r>
              <a:rPr lang="en-US" sz="1600" dirty="0" err="1"/>
              <a:t>einen</a:t>
            </a:r>
            <a:r>
              <a:rPr lang="en-US" sz="1600" dirty="0"/>
              <a:t> </a:t>
            </a:r>
            <a:r>
              <a:rPr lang="en-US" sz="1600" dirty="0" err="1"/>
              <a:t>minimalen</a:t>
            </a:r>
            <a:r>
              <a:rPr lang="en-US" sz="1600" dirty="0"/>
              <a:t> </a:t>
            </a:r>
            <a:r>
              <a:rPr lang="en-US" sz="1600" dirty="0" err="1"/>
              <a:t>Einsatz</a:t>
            </a:r>
            <a:r>
              <a:rPr lang="en-US" sz="1600" dirty="0"/>
              <a:t>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zahlen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gelöscht</a:t>
            </a:r>
            <a:endParaRPr lang="en-US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Spieldesign Rundenablauf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E0F07DF-9105-480C-8C21-68C1469D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21" y="1669622"/>
            <a:ext cx="6593634" cy="46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Architektur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1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View Controller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Model-view-controller architecture">
            <a:extLst>
              <a:ext uri="{FF2B5EF4-FFF2-40B4-BE49-F238E27FC236}">
                <a16:creationId xmlns:a16="http://schemas.microsoft.com/office/drawing/2014/main" id="{2358124C-C0B1-48C0-B3C7-E72841628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32" y="1616566"/>
            <a:ext cx="493294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46C7C5-0A57-40C1-ABDB-B1EE8C4DEA97}"/>
              </a:ext>
            </a:extLst>
          </p:cNvPr>
          <p:cNvSpPr/>
          <p:nvPr/>
        </p:nvSpPr>
        <p:spPr>
          <a:xfrm>
            <a:off x="72190" y="6055854"/>
            <a:ext cx="94648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https://www.researchgate.net/figure/Model-view-controller-architecture_fig7_320249584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725659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BCC77F-E176-4B96-AAD8-9D0284DC35A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2767266"/>
            <a:ext cx="4180910" cy="36823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RestXQ</a:t>
            </a:r>
            <a:r>
              <a:rPr lang="en-US" dirty="0"/>
              <a:t> API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serverseitige</a:t>
            </a:r>
            <a:r>
              <a:rPr lang="en-US" dirty="0"/>
              <a:t>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mappen</a:t>
            </a:r>
            <a:r>
              <a:rPr lang="en-US" dirty="0"/>
              <a:t> von Client HTTP Request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Xquery</a:t>
            </a:r>
            <a:r>
              <a:rPr lang="en-US" dirty="0"/>
              <a:t> </a:t>
            </a:r>
            <a:r>
              <a:rPr lang="en-US" dirty="0" err="1"/>
              <a:t>Funktionen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Annotation </a:t>
            </a:r>
            <a:r>
              <a:rPr lang="en-US" dirty="0" err="1"/>
              <a:t>über</a:t>
            </a:r>
            <a:r>
              <a:rPr lang="en-US" dirty="0"/>
              <a:t> %</a:t>
            </a:r>
            <a:r>
              <a:rPr lang="en-US" dirty="0" err="1"/>
              <a:t>rest:GET</a:t>
            </a:r>
            <a:r>
              <a:rPr lang="en-US" dirty="0"/>
              <a:t> (</a:t>
            </a:r>
            <a:r>
              <a:rPr lang="en-US" dirty="0" err="1"/>
              <a:t>oder</a:t>
            </a:r>
            <a:r>
              <a:rPr lang="en-US" dirty="0"/>
              <a:t> POST) und %</a:t>
            </a:r>
            <a:r>
              <a:rPr lang="en-US" dirty="0" err="1"/>
              <a:t>rest:path</a:t>
            </a:r>
            <a:r>
              <a:rPr lang="en-US" dirty="0"/>
              <a:t>(“</a:t>
            </a:r>
            <a:r>
              <a:rPr lang="en-US" dirty="0" err="1"/>
              <a:t>Url</a:t>
            </a:r>
            <a:r>
              <a:rPr lang="en-US" dirty="0"/>
              <a:t>”)</a:t>
            </a:r>
            <a:endParaRPr lang="en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Problem: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 </a:t>
            </a:r>
            <a:r>
              <a:rPr lang="en-US" dirty="0" err="1"/>
              <a:t>benötigen</a:t>
            </a:r>
            <a:r>
              <a:rPr lang="en-US" dirty="0"/>
              <a:t> Parameter </a:t>
            </a:r>
            <a:r>
              <a:rPr lang="en-US" dirty="0" err="1"/>
              <a:t>wie</a:t>
            </a:r>
            <a:r>
              <a:rPr lang="en-US" dirty="0"/>
              <a:t> “</a:t>
            </a:r>
            <a:r>
              <a:rPr lang="en-US" dirty="0" err="1"/>
              <a:t>gameID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 err="1"/>
              <a:t>Lösung</a:t>
            </a:r>
            <a:r>
              <a:rPr lang="en-US" dirty="0"/>
              <a:t>: </a:t>
            </a:r>
            <a:r>
              <a:rPr lang="en-US" dirty="0" err="1"/>
              <a:t>Pfad</a:t>
            </a:r>
            <a:r>
              <a:rPr lang="en-US" dirty="0"/>
              <a:t> </a:t>
            </a:r>
            <a:r>
              <a:rPr lang="en-US" dirty="0" err="1"/>
              <a:t>parametrisieren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8BEFE-B5DD-44DD-8FEA-393AB34AACA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17833" y="2880805"/>
            <a:ext cx="4134154" cy="136634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– Server Architektur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75F92465-4669-4675-9B27-354C023FF982}"/>
              </a:ext>
            </a:extLst>
          </p:cNvPr>
          <p:cNvSpPr txBox="1">
            <a:spLocks/>
          </p:cNvSpPr>
          <p:nvPr/>
        </p:nvSpPr>
        <p:spPr>
          <a:xfrm>
            <a:off x="319090" y="1762190"/>
            <a:ext cx="8508999" cy="8486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</a:t>
            </a:r>
            <a:r>
              <a:rPr lang="en-US" dirty="0" err="1"/>
              <a:t>läuft</a:t>
            </a:r>
            <a:r>
              <a:rPr lang="en-US" dirty="0"/>
              <a:t> in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Webbrowser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 </a:t>
            </a:r>
            <a:r>
              <a:rPr lang="en-US" dirty="0" err="1"/>
              <a:t>läuft</a:t>
            </a:r>
            <a:r>
              <a:rPr lang="en-US" dirty="0"/>
              <a:t> auf </a:t>
            </a:r>
            <a:r>
              <a:rPr lang="en-US" dirty="0" err="1"/>
              <a:t>einem</a:t>
            </a:r>
            <a:r>
              <a:rPr lang="en-US" dirty="0"/>
              <a:t> Web Server (Jetty)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und Server </a:t>
            </a:r>
            <a:r>
              <a:rPr lang="en-US" dirty="0" err="1"/>
              <a:t>kommunizieren</a:t>
            </a:r>
            <a:r>
              <a:rPr lang="en-US" dirty="0"/>
              <a:t> via HTTP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21" name="Picture 20" descr="A picture containing food&#10;&#10;Description automatically generated">
            <a:extLst>
              <a:ext uri="{FF2B5EF4-FFF2-40B4-BE49-F238E27FC236}">
                <a16:creationId xmlns:a16="http://schemas.microsoft.com/office/drawing/2014/main" id="{1BFD4763-2300-4DF7-A114-B6166645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56" y="4528216"/>
            <a:ext cx="4134154" cy="12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94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EB10C0-BD50-473A-851F-42C59A3E6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09" y="1654691"/>
            <a:ext cx="6673779" cy="4699000"/>
          </a:xfrm>
        </p:spPr>
      </p:pic>
    </p:spTree>
    <p:extLst>
      <p:ext uri="{BB962C8B-B14F-4D97-AF65-F5344CB8AC3E}">
        <p14:creationId xmlns:p14="http://schemas.microsoft.com/office/powerpoint/2010/main" val="156051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Modell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Kern des </a:t>
            </a:r>
            <a:r>
              <a:rPr lang="en-US" dirty="0" err="1"/>
              <a:t>Modells</a:t>
            </a:r>
            <a:r>
              <a:rPr lang="en-US" dirty="0"/>
              <a:t> und </a:t>
            </a:r>
            <a:r>
              <a:rPr lang="en-US" dirty="0" err="1"/>
              <a:t>Logik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setActivePlayer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finishRound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$continue)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Teil</a:t>
            </a:r>
            <a:r>
              <a:rPr lang="en-US" dirty="0"/>
              <a:t> des </a:t>
            </a:r>
            <a:r>
              <a:rPr lang="en-US" dirty="0" err="1"/>
              <a:t>Modells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Spieler</a:t>
            </a:r>
            <a:r>
              <a:rPr lang="en-US" dirty="0"/>
              <a:t> </a:t>
            </a:r>
            <a:r>
              <a:rPr lang="en-US" dirty="0" err="1"/>
              <a:t>basierte</a:t>
            </a:r>
            <a:r>
              <a:rPr lang="en-US" dirty="0"/>
              <a:t> </a:t>
            </a:r>
            <a:r>
              <a:rPr lang="en-US" dirty="0" err="1"/>
              <a:t>Aktionen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setBet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$bet)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cardValueOfPlayer</a:t>
            </a:r>
            <a:r>
              <a:rPr lang="en-US" dirty="0"/>
              <a:t>($</a:t>
            </a:r>
            <a:r>
              <a:rPr lang="en-US" dirty="0" err="1"/>
              <a:t>gameID</a:t>
            </a:r>
            <a:r>
              <a:rPr lang="en-US" dirty="0"/>
              <a:t>, $</a:t>
            </a:r>
            <a:r>
              <a:rPr lang="en-US" dirty="0" err="1"/>
              <a:t>playerID</a:t>
            </a:r>
            <a:r>
              <a:rPr lang="en-US" dirty="0"/>
              <a:t>) as </a:t>
            </a:r>
            <a:r>
              <a:rPr lang="en-US" dirty="0" err="1"/>
              <a:t>xs:integer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Dealer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Ähnlich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,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</a:t>
            </a:r>
            <a:r>
              <a:rPr lang="en-US" dirty="0" err="1"/>
              <a:t>Entität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eigenes</a:t>
            </a:r>
            <a:r>
              <a:rPr lang="en-US" dirty="0">
                <a:sym typeface="Wingdings" panose="05000000000000000000" pitchFamily="2" charset="2"/>
              </a:rPr>
              <a:t> Modul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cardValueOfDealer</a:t>
            </a:r>
            <a:r>
              <a:rPr lang="en-US" dirty="0">
                <a:sym typeface="Wingdings" panose="05000000000000000000" pitchFamily="2" charset="2"/>
              </a:rPr>
              <a:t>($game) as </a:t>
            </a:r>
            <a:r>
              <a:rPr lang="en-US" dirty="0" err="1">
                <a:sym typeface="Wingdings" panose="05000000000000000000" pitchFamily="2" charset="2"/>
              </a:rPr>
              <a:t>xs:integer</a:t>
            </a:r>
            <a:endParaRPr lang="en-US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play($</a:t>
            </a:r>
            <a:r>
              <a:rPr lang="en-US" dirty="0" err="1">
                <a:sym typeface="Wingdings" panose="05000000000000000000" pitchFamily="2" charset="2"/>
              </a:rPr>
              <a:t>gameID</a:t>
            </a:r>
            <a:r>
              <a:rPr lang="en-US" dirty="0">
                <a:sym typeface="Wingdings" panose="05000000000000000000" pitchFamily="2" charset="2"/>
              </a:rPr>
              <a:t>) as element(game)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94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Einführung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49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- Controller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Kontrolliert</a:t>
            </a:r>
            <a:r>
              <a:rPr lang="en-US" dirty="0"/>
              <a:t> den </a:t>
            </a:r>
            <a:r>
              <a:rPr lang="en-US" dirty="0" err="1"/>
              <a:t>Fluss</a:t>
            </a:r>
            <a:r>
              <a:rPr lang="en-US" dirty="0"/>
              <a:t> der </a:t>
            </a:r>
            <a:r>
              <a:rPr lang="en-US" dirty="0" err="1"/>
              <a:t>Applikation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senden</a:t>
            </a:r>
            <a:r>
              <a:rPr lang="en-US" dirty="0"/>
              <a:t>/</a:t>
            </a:r>
            <a:r>
              <a:rPr lang="en-US" dirty="0" err="1"/>
              <a:t>erhalten</a:t>
            </a:r>
            <a:r>
              <a:rPr lang="en-US" dirty="0"/>
              <a:t> von REST Request/Responses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einzigartigen</a:t>
            </a:r>
            <a:r>
              <a:rPr lang="en-US" dirty="0"/>
              <a:t> URL </a:t>
            </a:r>
            <a:r>
              <a:rPr lang="en-US" dirty="0" err="1"/>
              <a:t>verknüpft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Funktion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wird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dann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zum</a:t>
            </a:r>
            <a:r>
              <a:rPr lang="en-US" dirty="0">
                <a:sym typeface="Wingdings" panose="05000000000000000000" pitchFamily="2" charset="2"/>
              </a:rPr>
              <a:t> Modell </a:t>
            </a:r>
            <a:r>
              <a:rPr lang="en-US" dirty="0" err="1">
                <a:sym typeface="Wingdings" panose="05000000000000000000" pitchFamily="2" charset="2"/>
              </a:rPr>
              <a:t>delegiert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Sehr </a:t>
            </a:r>
            <a:r>
              <a:rPr lang="en-US" dirty="0" err="1">
                <a:sym typeface="Wingdings" panose="05000000000000000000" pitchFamily="2" charset="2"/>
              </a:rPr>
              <a:t>hilfreich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Testen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Essenzielle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Funktionen</a:t>
            </a:r>
            <a:endParaRPr lang="en-US" dirty="0">
              <a:sym typeface="Wingdings" panose="05000000000000000000" pitchFamily="2" charset="2"/>
            </a:endParaRP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setup(), </a:t>
            </a:r>
            <a:r>
              <a:rPr lang="en-US" dirty="0" err="1">
                <a:sym typeface="Wingdings" panose="05000000000000000000" pitchFamily="2" charset="2"/>
              </a:rPr>
              <a:t>startingPage</a:t>
            </a:r>
            <a:r>
              <a:rPr lang="en-US" dirty="0">
                <a:sym typeface="Wingdings" panose="05000000000000000000" pitchFamily="2" charset="2"/>
              </a:rPr>
              <a:t>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join()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draw()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36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17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von test-</a:t>
            </a:r>
            <a:r>
              <a:rPr lang="en-US" dirty="0" err="1"/>
              <a:t>url</a:t>
            </a:r>
            <a:r>
              <a:rPr lang="en-US" dirty="0"/>
              <a:t> requests (</a:t>
            </a:r>
            <a:r>
              <a:rPr lang="en-US" dirty="0" err="1"/>
              <a:t>im</a:t>
            </a:r>
            <a:r>
              <a:rPr lang="en-US" dirty="0"/>
              <a:t> Controller </a:t>
            </a:r>
            <a:r>
              <a:rPr lang="en-US" dirty="0" err="1"/>
              <a:t>definiert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Testablauf</a:t>
            </a:r>
            <a:r>
              <a:rPr lang="en-US" dirty="0"/>
              <a:t>:</a:t>
            </a:r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Befehl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Browser </a:t>
            </a:r>
            <a:r>
              <a:rPr lang="en-US" dirty="0" err="1"/>
              <a:t>eingeben</a:t>
            </a:r>
            <a:endParaRPr lang="en-US" dirty="0"/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Ergebnis</a:t>
            </a:r>
            <a:r>
              <a:rPr lang="en-US" dirty="0"/>
              <a:t> </a:t>
            </a:r>
            <a:r>
              <a:rPr lang="en-US" dirty="0" err="1"/>
              <a:t>evaluieren</a:t>
            </a:r>
            <a:endParaRPr lang="en-US" dirty="0"/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Ggf</a:t>
            </a:r>
            <a:r>
              <a:rPr lang="en-US" dirty="0"/>
              <a:t>.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idenfizieren</a:t>
            </a:r>
            <a:endParaRPr lang="en-US" dirty="0"/>
          </a:p>
          <a:p>
            <a:pPr marL="881063" lvl="3" indent="-342900">
              <a:buFont typeface="+mj-lt"/>
              <a:buAutoNum type="arabicPeriod"/>
            </a:pP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beheben</a:t>
            </a:r>
            <a:endParaRPr lang="en-US" dirty="0"/>
          </a:p>
          <a:p>
            <a:pPr lvl="3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BaseX</a:t>
            </a:r>
            <a:r>
              <a:rPr lang="en-US" dirty="0"/>
              <a:t> compiler </a:t>
            </a:r>
            <a:r>
              <a:rPr lang="en-US" dirty="0" err="1"/>
              <a:t>liefert</a:t>
            </a:r>
            <a:r>
              <a:rPr lang="en-US" dirty="0"/>
              <a:t> </a:t>
            </a:r>
            <a:r>
              <a:rPr lang="en-US" dirty="0" err="1"/>
              <a:t>meistens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zuverlässige</a:t>
            </a:r>
            <a:r>
              <a:rPr lang="en-US" dirty="0"/>
              <a:t> </a:t>
            </a:r>
            <a:r>
              <a:rPr lang="en-US" dirty="0" err="1"/>
              <a:t>Fehlermedlung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Zeilenangabe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Abgleichen</a:t>
            </a:r>
            <a:r>
              <a:rPr lang="en-US" dirty="0"/>
              <a:t> des </a:t>
            </a:r>
            <a:r>
              <a:rPr lang="en-US" dirty="0" err="1"/>
              <a:t>Zustands</a:t>
            </a:r>
            <a:r>
              <a:rPr lang="en-US" dirty="0"/>
              <a:t> der DB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erwarteten</a:t>
            </a:r>
            <a:r>
              <a:rPr lang="en-US" dirty="0"/>
              <a:t> </a:t>
            </a:r>
            <a:r>
              <a:rPr lang="en-US" dirty="0" err="1"/>
              <a:t>Zustand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Automatisierung</a:t>
            </a:r>
            <a:r>
              <a:rPr lang="en-US" dirty="0">
                <a:sym typeface="Wingdings" panose="05000000000000000000" pitchFamily="2" charset="2"/>
              </a:rPr>
              <a:t> der Tests </a:t>
            </a:r>
            <a:r>
              <a:rPr lang="en-US" dirty="0" err="1">
                <a:sym typeface="Wingdings" panose="05000000000000000000" pitchFamily="2" charset="2"/>
              </a:rPr>
              <a:t>durch</a:t>
            </a:r>
            <a:r>
              <a:rPr lang="en-US" dirty="0">
                <a:sym typeface="Wingdings" panose="05000000000000000000" pitchFamily="2" charset="2"/>
              </a:rPr>
              <a:t> Python scripts 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Software Testing Approach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Unit Tests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Integretation</a:t>
            </a:r>
            <a:r>
              <a:rPr lang="en-US" dirty="0"/>
              <a:t> Testing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System Testing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06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Herausforderungen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 – Update </a:t>
            </a:r>
            <a:r>
              <a:rPr lang="de-DE" dirty="0" err="1"/>
              <a:t>Constraint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r>
              <a:rPr lang="en-US" dirty="0" err="1"/>
              <a:t>Xquery</a:t>
            </a:r>
            <a:r>
              <a:rPr lang="en-US" dirty="0"/>
              <a:t> rein </a:t>
            </a:r>
            <a:r>
              <a:rPr lang="en-US" dirty="0" err="1"/>
              <a:t>funktional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Update Facility von </a:t>
            </a:r>
            <a:r>
              <a:rPr lang="en-US" dirty="0" err="1">
                <a:sym typeface="Wingdings" panose="05000000000000000000" pitchFamily="2" charset="2"/>
              </a:rPr>
              <a:t>BaseX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erweitert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Xquery</a:t>
            </a:r>
            <a:r>
              <a:rPr lang="en-US" dirty="0">
                <a:sym typeface="Wingdings" panose="05000000000000000000" pitchFamily="2" charset="2"/>
              </a:rPr>
              <a:t> um: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Hinzufügen</a:t>
            </a:r>
            <a:r>
              <a:rPr lang="en-US" dirty="0">
                <a:sym typeface="Wingdings" panose="05000000000000000000" pitchFamily="2" charset="2"/>
              </a:rPr>
              <a:t> und </a:t>
            </a:r>
            <a:r>
              <a:rPr lang="en-US" dirty="0" err="1">
                <a:sym typeface="Wingdings" panose="05000000000000000000" pitchFamily="2" charset="2"/>
              </a:rPr>
              <a:t>Löschen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Knoten</a:t>
            </a:r>
            <a:endParaRPr lang="en-US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Austauschen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Knoten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oder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nur</a:t>
            </a:r>
            <a:r>
              <a:rPr lang="en-US" dirty="0">
                <a:sym typeface="Wingdings" panose="05000000000000000000" pitchFamily="2" charset="2"/>
              </a:rPr>
              <a:t> den </a:t>
            </a:r>
            <a:r>
              <a:rPr lang="en-US" dirty="0" err="1">
                <a:sym typeface="Wingdings" panose="05000000000000000000" pitchFamily="2" charset="2"/>
              </a:rPr>
              <a:t>Inhalt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Erstellung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modifizierbaren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Kopie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Knotens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Problem: </a:t>
            </a:r>
            <a:r>
              <a:rPr lang="en-US" dirty="0" err="1">
                <a:sym typeface="Wingdings" panose="05000000000000000000" pitchFamily="2" charset="2"/>
              </a:rPr>
              <a:t>Praktizieren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imperativem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Programmierstil</a:t>
            </a:r>
            <a:r>
              <a:rPr lang="en-US" dirty="0">
                <a:sym typeface="Wingdings" panose="05000000000000000000" pitchFamily="2" charset="2"/>
              </a:rPr>
              <a:t>, da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Pending Update List </a:t>
            </a:r>
            <a:r>
              <a:rPr lang="en-US" dirty="0" err="1">
                <a:sym typeface="Wingdings" panose="05000000000000000000" pitchFamily="2" charset="2"/>
              </a:rPr>
              <a:t>nicht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sequenziell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sondern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beliebig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abgearbeitet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wird</a:t>
            </a:r>
            <a:endParaRPr lang="en-US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Unsere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Methoden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zum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Teil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eine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strikte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Sequenz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fordern</a:t>
            </a:r>
            <a:endParaRPr lang="en-US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Lösung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Paradigma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funktionalen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Programmierung</a:t>
            </a:r>
            <a:r>
              <a:rPr lang="en-US" dirty="0">
                <a:sym typeface="Wingdings" panose="05000000000000000000" pitchFamily="2" charset="2"/>
              </a:rPr>
              <a:t> und Copy()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Mathematischer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Stil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Sinne</a:t>
            </a:r>
            <a:r>
              <a:rPr lang="en-US" dirty="0">
                <a:sym typeface="Wingdings" panose="05000000000000000000" pitchFamily="2" charset="2"/>
              </a:rPr>
              <a:t> von </a:t>
            </a:r>
            <a:r>
              <a:rPr lang="en-US" dirty="0" err="1">
                <a:sym typeface="Wingdings" panose="05000000000000000000" pitchFamily="2" charset="2"/>
              </a:rPr>
              <a:t>alles</a:t>
            </a:r>
            <a:r>
              <a:rPr lang="en-US" dirty="0">
                <a:sym typeface="Wingdings" panose="05000000000000000000" pitchFamily="2" charset="2"/>
              </a:rPr>
              <a:t> hat </a:t>
            </a:r>
            <a:r>
              <a:rPr lang="en-US" dirty="0" err="1">
                <a:sym typeface="Wingdings" panose="05000000000000000000" pitchFamily="2" charset="2"/>
              </a:rPr>
              <a:t>einen</a:t>
            </a:r>
            <a:r>
              <a:rPr lang="en-US" dirty="0">
                <a:sym typeface="Wingdings" panose="05000000000000000000" pitchFamily="2" charset="2"/>
              </a:rPr>
              <a:t> Output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Statt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alles</a:t>
            </a:r>
            <a:r>
              <a:rPr lang="en-US" dirty="0">
                <a:sym typeface="Wingdings" panose="05000000000000000000" pitchFamily="2" charset="2"/>
              </a:rPr>
              <a:t> in </a:t>
            </a:r>
            <a:r>
              <a:rPr lang="en-US" dirty="0" err="1">
                <a:sym typeface="Wingdings" panose="05000000000000000000" pitchFamily="2" charset="2"/>
              </a:rPr>
              <a:t>einer</a:t>
            </a:r>
            <a:r>
              <a:rPr lang="en-US" dirty="0">
                <a:sym typeface="Wingdings" panose="05000000000000000000" pitchFamily="2" charset="2"/>
              </a:rPr>
              <a:t> pending list </a:t>
            </a:r>
            <a:r>
              <a:rPr lang="en-US" dirty="0" err="1">
                <a:sym typeface="Wingdings" panose="05000000000000000000" pitchFamily="2" charset="2"/>
              </a:rPr>
              <a:t>zu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packen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mache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marL="2800350" lvl="5" indent="-285750"/>
            <a:r>
              <a:rPr lang="en-US" sz="1200" dirty="0" err="1">
                <a:sym typeface="Wingdings" panose="05000000000000000000" pitchFamily="2" charset="2"/>
              </a:rPr>
              <a:t>Kopie</a:t>
            </a:r>
            <a:r>
              <a:rPr lang="en-US" sz="1200" dirty="0">
                <a:sym typeface="Wingdings" panose="05000000000000000000" pitchFamily="2" charset="2"/>
              </a:rPr>
              <a:t> des Elements</a:t>
            </a:r>
          </a:p>
          <a:p>
            <a:pPr marL="2800350" lvl="5" indent="-285750"/>
            <a:r>
              <a:rPr lang="en-US" sz="1200" dirty="0" err="1">
                <a:sym typeface="Wingdings" panose="05000000000000000000" pitchFamily="2" charset="2"/>
              </a:rPr>
              <a:t>Modifiziere</a:t>
            </a:r>
            <a:r>
              <a:rPr lang="en-US" sz="1200" dirty="0">
                <a:sym typeface="Wingdings" panose="05000000000000000000" pitchFamily="2" charset="2"/>
              </a:rPr>
              <a:t> (Update) </a:t>
            </a:r>
            <a:r>
              <a:rPr lang="en-US" sz="1200" dirty="0" err="1">
                <a:sym typeface="Wingdings" panose="05000000000000000000" pitchFamily="2" charset="2"/>
              </a:rPr>
              <a:t>diese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ym typeface="Wingdings" panose="05000000000000000000" pitchFamily="2" charset="2"/>
              </a:rPr>
              <a:t>Kopie</a:t>
            </a:r>
            <a:endParaRPr lang="en-US" sz="1200" dirty="0">
              <a:sym typeface="Wingdings" panose="05000000000000000000" pitchFamily="2" charset="2"/>
            </a:endParaRPr>
          </a:p>
          <a:p>
            <a:pPr marL="2800350" lvl="5" indent="-285750"/>
            <a:r>
              <a:rPr lang="en-US" sz="1200" dirty="0" err="1">
                <a:sym typeface="Wingdings" panose="05000000000000000000" pitchFamily="2" charset="2"/>
              </a:rPr>
              <a:t>Gebe</a:t>
            </a:r>
            <a:r>
              <a:rPr lang="en-US" sz="1200" dirty="0">
                <a:sym typeface="Wingdings" panose="05000000000000000000" pitchFamily="2" charset="2"/>
              </a:rPr>
              <a:t> dieses Element </a:t>
            </a:r>
            <a:r>
              <a:rPr lang="en-US" sz="1200" dirty="0" err="1">
                <a:sym typeface="Wingdings" panose="05000000000000000000" pitchFamily="2" charset="2"/>
              </a:rPr>
              <a:t>aus</a:t>
            </a:r>
            <a:endParaRPr lang="en-US" sz="1200" dirty="0">
              <a:sym typeface="Wingdings" panose="05000000000000000000" pitchFamily="2" charset="2"/>
            </a:endParaRPr>
          </a:p>
          <a:p>
            <a:pPr marL="1000125" lvl="4" indent="-285750"/>
            <a:endParaRPr lang="en-US" sz="600" dirty="0">
              <a:sym typeface="Wingdings" panose="05000000000000000000" pitchFamily="2" charset="2"/>
            </a:endParaRP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Versichert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dass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alle</a:t>
            </a:r>
            <a:r>
              <a:rPr lang="en-US" dirty="0">
                <a:sym typeface="Wingdings" panose="05000000000000000000" pitchFamily="2" charset="2"/>
              </a:rPr>
              <a:t> updates </a:t>
            </a:r>
            <a:r>
              <a:rPr lang="en-US" dirty="0" err="1">
                <a:sym typeface="Wingdings" panose="05000000000000000000" pitchFamily="2" charset="2"/>
              </a:rPr>
              <a:t>nacheinander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ausgeführt</a:t>
            </a:r>
            <a:r>
              <a:rPr lang="en-US" dirty="0">
                <a:sym typeface="Wingdings" panose="05000000000000000000" pitchFamily="2" charset="2"/>
              </a:rPr>
              <a:t> warden!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639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Browserdarstellung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Browser </a:t>
            </a:r>
            <a:r>
              <a:rPr lang="en-US" dirty="0" err="1"/>
              <a:t>können</a:t>
            </a:r>
            <a:r>
              <a:rPr lang="en-US" dirty="0"/>
              <a:t> HTML auf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Arten</a:t>
            </a:r>
            <a:r>
              <a:rPr lang="en-US" dirty="0"/>
              <a:t> </a:t>
            </a:r>
            <a:r>
              <a:rPr lang="en-US" dirty="0" err="1"/>
              <a:t>rendern</a:t>
            </a:r>
            <a:endParaRPr lang="en-US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Problem: </a:t>
            </a:r>
            <a:r>
              <a:rPr lang="en-US" dirty="0" err="1"/>
              <a:t>Manchmal</a:t>
            </a:r>
            <a:r>
              <a:rPr lang="en-US" dirty="0"/>
              <a:t> lag der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am Code, sonder an dem Rendering des Browsers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Lösung</a:t>
            </a:r>
            <a:r>
              <a:rPr lang="en-US" dirty="0"/>
              <a:t>:  </a:t>
            </a:r>
            <a:r>
              <a:rPr lang="en-US" dirty="0" err="1"/>
              <a:t>Nutzung</a:t>
            </a:r>
            <a:r>
              <a:rPr lang="en-US" dirty="0"/>
              <a:t> von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Browsern</a:t>
            </a:r>
            <a:r>
              <a:rPr lang="en-US" dirty="0"/>
              <a:t> 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Socket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 err="1"/>
              <a:t>Spieler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Zuschauer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Verlassen</a:t>
            </a:r>
            <a:r>
              <a:rPr lang="en-US" dirty="0"/>
              <a:t> des Spiels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en-US" dirty="0"/>
              <a:t>Aber </a:t>
            </a:r>
            <a:r>
              <a:rPr lang="en-US" dirty="0" err="1"/>
              <a:t>wenn</a:t>
            </a:r>
            <a:r>
              <a:rPr lang="en-US" dirty="0"/>
              <a:t> der </a:t>
            </a: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Spieler</a:t>
            </a:r>
            <a:r>
              <a:rPr lang="en-US" dirty="0"/>
              <a:t> das Spiel </a:t>
            </a:r>
            <a:r>
              <a:rPr lang="en-US" dirty="0" err="1"/>
              <a:t>verlässt</a:t>
            </a:r>
            <a:r>
              <a:rPr lang="en-US" dirty="0"/>
              <a:t>, </a:t>
            </a:r>
            <a:r>
              <a:rPr lang="en-US" dirty="0" err="1"/>
              <a:t>bekommt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kein</a:t>
            </a:r>
            <a:r>
              <a:rPr lang="en-US" dirty="0"/>
              <a:t> Update </a:t>
            </a:r>
            <a:r>
              <a:rPr lang="en-US" dirty="0" err="1"/>
              <a:t>im</a:t>
            </a:r>
            <a:r>
              <a:rPr lang="en-US" dirty="0"/>
              <a:t> View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kein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Zuschauer</a:t>
            </a: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8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Technologien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Entwicklung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und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Organisation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38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r>
              <a:rPr lang="en-US" dirty="0" err="1"/>
              <a:t>Aufteilen</a:t>
            </a:r>
            <a:r>
              <a:rPr lang="en-US" dirty="0"/>
              <a:t> in 2er </a:t>
            </a:r>
            <a:r>
              <a:rPr lang="en-US" dirty="0" err="1"/>
              <a:t>Subteams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front-end und back-end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Bessere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Spezialisierung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Effizienteres</a:t>
            </a:r>
            <a:r>
              <a:rPr lang="en-US" dirty="0">
                <a:sym typeface="Wingdings" panose="05000000000000000000" pitchFamily="2" charset="2"/>
              </a:rPr>
              <a:t> Coding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Agilität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Alle</a:t>
            </a:r>
            <a:r>
              <a:rPr lang="en-US" dirty="0">
                <a:sym typeface="Wingdings" panose="05000000000000000000" pitchFamily="2" charset="2"/>
              </a:rPr>
              <a:t> 2-3 </a:t>
            </a:r>
            <a:r>
              <a:rPr lang="en-US" dirty="0" err="1">
                <a:sym typeface="Wingdings" panose="05000000000000000000" pitchFamily="2" charset="2"/>
              </a:rPr>
              <a:t>Wochen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Statusupdates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Zusammenführen</a:t>
            </a:r>
            <a:r>
              <a:rPr lang="en-US" dirty="0">
                <a:sym typeface="Wingdings" panose="05000000000000000000" pitchFamily="2" charset="2"/>
              </a:rPr>
              <a:t> des Codes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Jedes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Teammitlgied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vollständig</a:t>
            </a:r>
            <a:r>
              <a:rPr lang="en-US" dirty="0">
                <a:sym typeface="Wingdings" panose="05000000000000000000" pitchFamily="2" charset="2"/>
              </a:rPr>
              <a:t> in Front und Back </a:t>
            </a:r>
            <a:r>
              <a:rPr lang="en-US" dirty="0" err="1">
                <a:sym typeface="Wingdings" panose="05000000000000000000" pitchFamily="2" charset="2"/>
              </a:rPr>
              <a:t>beteiligt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Aufrechterhaltung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Teamsynergie</a:t>
            </a:r>
            <a:endParaRPr lang="en-US" dirty="0">
              <a:sym typeface="Wingdings" panose="05000000000000000000" pitchFamily="2" charset="2"/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21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Entwicklungsumgebungen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A3A8E7-7490-4BA1-92E9-DBF04AD8C4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0" y="2773093"/>
            <a:ext cx="2537429" cy="25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Logos and Usage · GitHub">
            <a:extLst>
              <a:ext uri="{FF2B5EF4-FFF2-40B4-BE49-F238E27FC236}">
                <a16:creationId xmlns:a16="http://schemas.microsoft.com/office/drawing/2014/main" id="{76B085EE-8CBA-459E-B3DA-52B9E193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18" y="2448826"/>
            <a:ext cx="3185962" cy="31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seX-Web — Welcome to XML Prague">
            <a:extLst>
              <a:ext uri="{FF2B5EF4-FFF2-40B4-BE49-F238E27FC236}">
                <a16:creationId xmlns:a16="http://schemas.microsoft.com/office/drawing/2014/main" id="{A0B2C168-71D4-47C0-86C2-D7EA3706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46" y="2984561"/>
            <a:ext cx="2886131" cy="21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6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8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Team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7DF39DAB-F87B-422B-AF9D-A900E2A3F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8" y="1648804"/>
            <a:ext cx="2773473" cy="2399419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34C90E4-B4DD-428A-863B-44612578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97" y="1655217"/>
            <a:ext cx="2773473" cy="239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FBED7A66-2E8B-4D61-845F-1C3F6B32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8" y="3874366"/>
            <a:ext cx="2773473" cy="239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606EBC78-C9A2-4EF2-AD34-F72156CC9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96" y="4003073"/>
            <a:ext cx="2773473" cy="239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0690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Reflexion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26821D-BD09-4B8A-A64A-5003EE79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654119"/>
            <a:ext cx="8508999" cy="4699572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400" dirty="0" err="1"/>
              <a:t>Vielen</a:t>
            </a:r>
            <a:r>
              <a:rPr lang="en-US" sz="4400" dirty="0"/>
              <a:t> Dank furs </a:t>
            </a:r>
            <a:r>
              <a:rPr lang="en-US" sz="4400" dirty="0" err="1"/>
              <a:t>Zuhören</a:t>
            </a:r>
            <a:r>
              <a:rPr lang="en-US" sz="4400" dirty="0"/>
              <a:t>!</a:t>
            </a:r>
            <a:endParaRPr lang="en-DE" sz="4400" dirty="0"/>
          </a:p>
        </p:txBody>
      </p:sp>
    </p:spTree>
    <p:extLst>
      <p:ext uri="{BB962C8B-B14F-4D97-AF65-F5344CB8AC3E}">
        <p14:creationId xmlns:p14="http://schemas.microsoft.com/office/powerpoint/2010/main" val="347050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Engineering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Anforderungen gibt es?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Multi-Client </a:t>
            </a:r>
            <a:r>
              <a:rPr lang="de-DE" dirty="0" err="1"/>
              <a:t>BlackJack</a:t>
            </a:r>
            <a:r>
              <a:rPr lang="de-DE" dirty="0"/>
              <a:t> Web Applikation, insbesondere</a:t>
            </a:r>
            <a:br>
              <a:rPr lang="de-DE" dirty="0"/>
            </a:br>
            <a:r>
              <a:rPr lang="de-DE" dirty="0"/>
              <a:t>mehrere Personen in ihrem eigenen Browser spielen gemeinsam ein Spiel,</a:t>
            </a:r>
            <a:br>
              <a:rPr lang="de-DE" dirty="0"/>
            </a:br>
            <a:r>
              <a:rPr lang="de-DE" dirty="0"/>
              <a:t>mehrere Spiele gleichzeitig spielbar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Implementiert (ausschließlich) durch den XML Stack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 err="1"/>
              <a:t>Serverseitg</a:t>
            </a:r>
            <a:r>
              <a:rPr lang="de-DE" dirty="0"/>
              <a:t>: </a:t>
            </a:r>
            <a:r>
              <a:rPr lang="de-DE" dirty="0" err="1"/>
              <a:t>Xquery</a:t>
            </a:r>
            <a:r>
              <a:rPr lang="de-DE" dirty="0"/>
              <a:t>, </a:t>
            </a:r>
            <a:r>
              <a:rPr lang="de-DE" dirty="0" err="1"/>
              <a:t>BaseX</a:t>
            </a:r>
            <a:r>
              <a:rPr lang="de-DE" dirty="0"/>
              <a:t>, </a:t>
            </a:r>
            <a:r>
              <a:rPr lang="de-DE" dirty="0" err="1"/>
              <a:t>Jetty</a:t>
            </a:r>
            <a:r>
              <a:rPr lang="de-DE" dirty="0"/>
              <a:t>, </a:t>
            </a:r>
            <a:r>
              <a:rPr lang="de-DE" dirty="0" err="1"/>
              <a:t>RestXQ</a:t>
            </a:r>
            <a:endParaRPr lang="de-DE" dirty="0"/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Clientseitig:	</a:t>
            </a:r>
            <a:r>
              <a:rPr lang="de-DE" dirty="0" err="1"/>
              <a:t>WebSocket</a:t>
            </a:r>
            <a:r>
              <a:rPr lang="de-DE" dirty="0"/>
              <a:t>, HTML Transformation durch XSLT, eingebettete SVGs 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Klare und strukturierte Dokumentation mittels </a:t>
            </a:r>
            <a:r>
              <a:rPr lang="de-DE" dirty="0" err="1"/>
              <a:t>DocBook</a:t>
            </a:r>
            <a:endParaRPr lang="de-DE" dirty="0"/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Welche besonderen Faktoren gibt es zu beachten?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Umgang mit dem Update </a:t>
            </a:r>
            <a:r>
              <a:rPr lang="de-DE" dirty="0" err="1"/>
              <a:t>Constraint</a:t>
            </a:r>
            <a:endParaRPr lang="de-DE" dirty="0"/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SVG Parametrisierung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Software Architektur</a:t>
            </a:r>
          </a:p>
          <a:p>
            <a:pPr marL="823913" lvl="3" indent="-285750">
              <a:buFont typeface="Wingdings" panose="05000000000000000000" pitchFamily="2" charset="2"/>
              <a:buChar char="Ø"/>
            </a:pPr>
            <a:r>
              <a:rPr lang="de-DE" dirty="0"/>
              <a:t>Kommunikation nach dem REST Prinzip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Einführung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Technologien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Architektur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Herausforderungen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Entwicklung</a:t>
            </a:r>
            <a:r>
              <a:rPr lang="en-US" dirty="0"/>
              <a:t> und </a:t>
            </a:r>
            <a:r>
              <a:rPr lang="en-US" dirty="0" err="1"/>
              <a:t>Organisation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Demo</a:t>
            </a:r>
            <a:endParaRPr lang="en-DE" dirty="0"/>
          </a:p>
          <a:p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Xquery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XSLT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DocBook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BaseX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Maven</a:t>
            </a:r>
            <a:endParaRPr lang="en-DE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3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XML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Markup </a:t>
            </a:r>
            <a:r>
              <a:rPr lang="en-US" dirty="0" err="1"/>
              <a:t>Sprache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Definiert</a:t>
            </a:r>
            <a:r>
              <a:rPr lang="en-US" dirty="0"/>
              <a:t> </a:t>
            </a:r>
            <a:r>
              <a:rPr lang="en-US" dirty="0" err="1"/>
              <a:t>Regeln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Kodierung</a:t>
            </a:r>
            <a:br>
              <a:rPr lang="en-US" dirty="0"/>
            </a:br>
            <a:r>
              <a:rPr lang="en-US" dirty="0"/>
              <a:t>von </a:t>
            </a:r>
            <a:r>
              <a:rPr lang="en-US" dirty="0" err="1"/>
              <a:t>Daten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Datenbank</a:t>
            </a:r>
            <a:r>
              <a:rPr lang="en-US" dirty="0"/>
              <a:t> des </a:t>
            </a:r>
            <a:r>
              <a:rPr lang="en-US" dirty="0" err="1"/>
              <a:t>Projekts</a:t>
            </a:r>
            <a:r>
              <a:rPr lang="en-US" dirty="0"/>
              <a:t> </a:t>
            </a:r>
            <a:r>
              <a:rPr lang="en-US" dirty="0" err="1"/>
              <a:t>ist</a:t>
            </a:r>
            <a:br>
              <a:rPr lang="en-US" dirty="0"/>
            </a:b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riesiges</a:t>
            </a:r>
            <a:r>
              <a:rPr lang="en-US" dirty="0"/>
              <a:t> XML </a:t>
            </a:r>
            <a:r>
              <a:rPr lang="en-US" dirty="0" err="1"/>
              <a:t>Dokument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48A6DB-E877-49DB-8837-7B962E05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0" y="1669621"/>
            <a:ext cx="5231908" cy="46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XML-Technologien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BlackJack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XLink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Ikbal, Lorenzo, Markus, Patrick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</a:t>
            </a:r>
            <a:r>
              <a:rPr lang="de-DE" dirty="0" err="1"/>
              <a:t>XQuery</a:t>
            </a:r>
            <a:endParaRPr lang="de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B3CA43-D192-4217-8D0A-EA6C3859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58647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Funktionale</a:t>
            </a:r>
            <a:r>
              <a:rPr lang="en-US" dirty="0"/>
              <a:t>- und </a:t>
            </a:r>
            <a:r>
              <a:rPr lang="en-US" dirty="0" err="1"/>
              <a:t>Abfragesprache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Extrahiert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XML </a:t>
            </a:r>
            <a:r>
              <a:rPr lang="en-US" dirty="0" err="1"/>
              <a:t>Dokumenten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/>
              <a:t>Xpath</a:t>
            </a:r>
            <a:r>
              <a:rPr lang="en-US" dirty="0"/>
              <a:t> um </a:t>
            </a:r>
            <a:r>
              <a:rPr lang="en-US" dirty="0" err="1"/>
              <a:t>Knoten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Dokument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selektieren</a:t>
            </a:r>
            <a:endParaRPr lang="en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2F5AE-4D2C-4150-B9E2-D024082CFEC0}"/>
              </a:ext>
            </a:extLst>
          </p:cNvPr>
          <p:cNvCxnSpPr/>
          <p:nvPr/>
        </p:nvCxnSpPr>
        <p:spPr>
          <a:xfrm>
            <a:off x="128336" y="6441228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92D7D-48DB-43C1-B3AA-847B6CCB0F1D}"/>
              </a:ext>
            </a:extLst>
          </p:cNvPr>
          <p:cNvCxnSpPr/>
          <p:nvPr/>
        </p:nvCxnSpPr>
        <p:spPr>
          <a:xfrm>
            <a:off x="128336" y="1492239"/>
            <a:ext cx="88873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57CA9-8B68-451A-8B08-9F61C402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21274"/>
            <a:ext cx="9144000" cy="22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928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 (1)</Template>
  <TotalTime>0</TotalTime>
  <Words>1529</Words>
  <Application>Microsoft Office PowerPoint</Application>
  <PresentationFormat>On-screen Show (4:3)</PresentationFormat>
  <Paragraphs>405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Bachelor Praktikum – XML Technologien</vt:lpstr>
      <vt:lpstr>Agenda</vt:lpstr>
      <vt:lpstr>Agenda</vt:lpstr>
      <vt:lpstr>Das Team</vt:lpstr>
      <vt:lpstr>Requirements Engineering</vt:lpstr>
      <vt:lpstr>Agenda</vt:lpstr>
      <vt:lpstr>Technologien </vt:lpstr>
      <vt:lpstr>Technologien - XML</vt:lpstr>
      <vt:lpstr>Technologien - XQuery</vt:lpstr>
      <vt:lpstr>Technologien - XSLT</vt:lpstr>
      <vt:lpstr>Technologien - SVG</vt:lpstr>
      <vt:lpstr>Technologien - HTML</vt:lpstr>
      <vt:lpstr>Technologien - DocBook </vt:lpstr>
      <vt:lpstr>Technologien - BaseX</vt:lpstr>
      <vt:lpstr>Technologien - Maven</vt:lpstr>
      <vt:lpstr>Agenda</vt:lpstr>
      <vt:lpstr>Design – Visuelle Elemente</vt:lpstr>
      <vt:lpstr>Desing - Karten</vt:lpstr>
      <vt:lpstr>Desing - Karten</vt:lpstr>
      <vt:lpstr>Desing - Chips</vt:lpstr>
      <vt:lpstr>Desing - Chips</vt:lpstr>
      <vt:lpstr>Design – Spieldesign</vt:lpstr>
      <vt:lpstr>Design – Spieldesign</vt:lpstr>
      <vt:lpstr>Design – Spieldesign Rundenablauf </vt:lpstr>
      <vt:lpstr>Agenda</vt:lpstr>
      <vt:lpstr>Model View Controller</vt:lpstr>
      <vt:lpstr>Client – Server Architektur</vt:lpstr>
      <vt:lpstr>Klassendiagramm</vt:lpstr>
      <vt:lpstr>Module - Modell</vt:lpstr>
      <vt:lpstr>Module - Controller</vt:lpstr>
      <vt:lpstr>Agenda</vt:lpstr>
      <vt:lpstr>Testing</vt:lpstr>
      <vt:lpstr>Agenda</vt:lpstr>
      <vt:lpstr>Herausforderungen – Update Constraint</vt:lpstr>
      <vt:lpstr>Herausforderung</vt:lpstr>
      <vt:lpstr>Agenda</vt:lpstr>
      <vt:lpstr>Entwicklung</vt:lpstr>
      <vt:lpstr>Entwicklungsumgebungen</vt:lpstr>
      <vt:lpstr>Demo</vt:lpstr>
      <vt:lpstr>Reflexion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Praktikum – XML Technologien</dc:title>
  <dc:creator>Ikbal Yesiltas</dc:creator>
  <cp:lastModifiedBy>Ikbal Yesiltas</cp:lastModifiedBy>
  <cp:revision>36</cp:revision>
  <cp:lastPrinted>2015-07-30T14:04:45Z</cp:lastPrinted>
  <dcterms:created xsi:type="dcterms:W3CDTF">2020-04-12T10:17:23Z</dcterms:created>
  <dcterms:modified xsi:type="dcterms:W3CDTF">2020-04-12T14:30:30Z</dcterms:modified>
</cp:coreProperties>
</file>